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79" r:id="rId11"/>
    <p:sldId id="278" r:id="rId12"/>
    <p:sldId id="271" r:id="rId13"/>
    <p:sldId id="272" r:id="rId14"/>
    <p:sldId id="273" r:id="rId15"/>
    <p:sldId id="269" r:id="rId16"/>
    <p:sldId id="270" r:id="rId17"/>
    <p:sldId id="277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8278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8278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 bwMode="auto">
          <a:xfrm>
            <a:off x="4710240" y="41731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 bwMode="auto">
          <a:xfrm>
            <a:off x="3267000" y="19159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 bwMode="auto">
          <a:xfrm>
            <a:off x="6066360" y="19159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 bwMode="auto">
          <a:xfrm>
            <a:off x="3267000" y="41731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 bwMode="auto">
          <a:xfrm>
            <a:off x="6066360" y="41731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 bwMode="auto">
          <a:xfrm>
            <a:off x="468000" y="1915920"/>
            <a:ext cx="8278920" cy="4321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8278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 bwMode="auto">
          <a:xfrm>
            <a:off x="468000" y="620280"/>
            <a:ext cx="8278920" cy="417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 bwMode="auto">
          <a:xfrm>
            <a:off x="468000" y="1915920"/>
            <a:ext cx="8278920" cy="4321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 bwMode="auto">
          <a:xfrm>
            <a:off x="4710240" y="41731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8278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8278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8278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 bwMode="auto">
          <a:xfrm>
            <a:off x="4710240" y="41731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 bwMode="auto">
          <a:xfrm>
            <a:off x="3267000" y="19159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 bwMode="auto">
          <a:xfrm>
            <a:off x="6066360" y="19159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 bwMode="auto">
          <a:xfrm>
            <a:off x="3267000" y="41731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 bwMode="auto">
          <a:xfrm>
            <a:off x="6066360" y="4173120"/>
            <a:ext cx="266544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8278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 bwMode="auto">
          <a:xfrm>
            <a:off x="468000" y="620280"/>
            <a:ext cx="8278920" cy="4174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 bwMode="auto">
          <a:xfrm>
            <a:off x="4710240" y="41731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0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 bwMode="auto">
          <a:xfrm>
            <a:off x="4710240" y="1915920"/>
            <a:ext cx="4039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 bwMode="auto">
          <a:xfrm>
            <a:off x="468000" y="4173120"/>
            <a:ext cx="8278920" cy="2061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000" b="1" strike="noStrike" spc="-1">
                <a:solidFill>
                  <a:srgbClr val="C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8278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D0D0D"/>
              </a:buClr>
              <a:buSzPct val="60000"/>
              <a:buFont typeface="Wingdings"/>
              <a:buChar char="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D0D0D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D0D0D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17375E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17375E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17375E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17375E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468000" y="620280"/>
            <a:ext cx="8278920" cy="9003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000" b="1" strike="noStrike" spc="-1">
                <a:solidFill>
                  <a:srgbClr val="C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 bwMode="auto">
          <a:xfrm>
            <a:off x="468000" y="1915920"/>
            <a:ext cx="8278920" cy="432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D0D0D"/>
              </a:buClr>
              <a:buSzPct val="60000"/>
              <a:buFont typeface="Wingdings"/>
              <a:buChar char="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D0D0D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D0D0D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17375E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17375E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17375E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17375E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D0D0D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 bwMode="auto">
          <a:xfrm>
            <a:off x="5435640" y="3824280"/>
            <a:ext cx="3708396" cy="7821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3330360" indent="-3330360">
              <a:lnSpc>
                <a:spcPct val="107000"/>
              </a:lnSpc>
              <a:spcAft>
                <a:spcPts val="799"/>
              </a:spcAft>
              <a:defRPr/>
            </a:pPr>
            <a:r>
              <a:rPr lang="ru-RU" sz="1800" b="1" strike="noStrike" spc="-1">
                <a:solidFill>
                  <a:srgbClr val="CC0000"/>
                </a:solidFill>
                <a:latin typeface="Calibri"/>
                <a:ea typeface="Calibri"/>
              </a:rPr>
              <a:t>        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330360" indent="-3330360" algn="r">
              <a:lnSpc>
                <a:spcPct val="107000"/>
              </a:lnSpc>
              <a:spcAft>
                <a:spcPts val="799"/>
              </a:spcAf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785794"/>
            <a:ext cx="6142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«Земля Русская»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429000"/>
            <a:ext cx="37862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dirty="0"/>
              <a:t>Авторы:</a:t>
            </a:r>
          </a:p>
          <a:p>
            <a:r>
              <a:rPr lang="ru-RU" sz="2000" dirty="0" err="1" smtClean="0"/>
              <a:t>Рудова</a:t>
            </a:r>
            <a:r>
              <a:rPr lang="ru-RU" sz="2000" dirty="0" smtClean="0"/>
              <a:t> </a:t>
            </a:r>
            <a:r>
              <a:rPr lang="ru-RU" sz="2000" dirty="0"/>
              <a:t>С.В., воспитатель, высшая </a:t>
            </a:r>
            <a:r>
              <a:rPr lang="ru-RU" sz="2000" dirty="0" smtClean="0"/>
              <a:t>категория</a:t>
            </a:r>
          </a:p>
          <a:p>
            <a:r>
              <a:rPr lang="ru-RU" sz="2000" dirty="0" smtClean="0"/>
              <a:t>Куклина Я.Г., воспитатель,  высшая категория</a:t>
            </a:r>
          </a:p>
        </p:txBody>
      </p:sp>
      <p:pic>
        <p:nvPicPr>
          <p:cNvPr id="5" name="Рисунок 4" descr="https://ds138.detsad.tver.ru/wp-content/uploads/sites/98/2022/01/a5ce56099ae47a7b6678e4f00d2e6c29-scaled-1-2048x1448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2928934"/>
            <a:ext cx="3541717" cy="2100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C:\Users\Данил\Desktop\ПРОЕКТ год культуры\Проект ГОд культ\20220421_063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429000"/>
            <a:ext cx="3547200" cy="2660400"/>
          </a:xfrm>
          <a:prstGeom prst="rect">
            <a:avLst/>
          </a:prstGeom>
          <a:noFill/>
        </p:spPr>
      </p:pic>
      <p:pic>
        <p:nvPicPr>
          <p:cNvPr id="47107" name="Picture 3" descr="C:\Users\Данил\Desktop\ПРОЕКТ год культуры\Проект ГОд культ\20220324_101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642918"/>
            <a:ext cx="3547201" cy="2660400"/>
          </a:xfrm>
          <a:prstGeom prst="rect">
            <a:avLst/>
          </a:prstGeom>
          <a:noFill/>
        </p:spPr>
      </p:pic>
      <p:pic>
        <p:nvPicPr>
          <p:cNvPr id="47108" name="Picture 4" descr="C:\Users\Данил\Desktop\ПРОЕКТ год культуры\Проект ГОд культ\20220324_10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548056" cy="2661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 bwMode="auto">
          <a:xfrm>
            <a:off x="431640" y="620280"/>
            <a:ext cx="8212326" cy="16657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3200" b="1" dirty="0" smtClean="0"/>
              <a:t> </a:t>
            </a:r>
            <a:endParaRPr lang="en-US" sz="3200" b="1" strike="noStrike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 bwMode="auto">
          <a:xfrm>
            <a:off x="785786" y="2500306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defRPr/>
            </a:pPr>
            <a:endParaRPr lang="en-US" sz="2000" b="0" strike="noStrike" spc="-1" dirty="0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500174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 сказок народов России 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«Что за прелесть эти сказки»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 bwMode="auto">
          <a:xfrm>
            <a:off x="431640" y="620280"/>
            <a:ext cx="8212326" cy="16657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3200" b="1" dirty="0" smtClean="0"/>
              <a:t> </a:t>
            </a:r>
            <a:endParaRPr lang="en-US" sz="3200" b="1" strike="noStrike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 bwMode="auto">
          <a:xfrm>
            <a:off x="785786" y="2500306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defRPr/>
            </a:pPr>
            <a:endParaRPr lang="en-US" sz="2000" b="0" strike="noStrike" spc="-1" dirty="0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Картотека 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подвижных игр 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народов России 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играли в старину»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 bwMode="auto">
          <a:xfrm>
            <a:off x="431640" y="620280"/>
            <a:ext cx="8212326" cy="16657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3200" b="1" dirty="0" smtClean="0"/>
              <a:t> </a:t>
            </a:r>
            <a:endParaRPr lang="en-US" sz="3200" b="1" strike="noStrike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 bwMode="auto">
          <a:xfrm>
            <a:off x="785786" y="2500306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defRPr/>
            </a:pPr>
            <a:endParaRPr lang="en-US" sz="2000" b="0" strike="noStrike" spc="-1" dirty="0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Альбом 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«Национальные костюмы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народов России» 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 bwMode="auto">
          <a:xfrm>
            <a:off x="431640" y="620640"/>
            <a:ext cx="828072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Работа с родителями</a:t>
            </a:r>
            <a:endParaRPr lang="en-US" sz="32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 bwMode="auto">
          <a:xfrm>
            <a:off x="215640" y="1305000"/>
            <a:ext cx="8677080" cy="3633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Консультации для родителей             Папка-передвижка     </a:t>
            </a:r>
            <a:endParaRPr lang="en-US" sz="2400" b="0" strike="noStrike" spc="-1">
              <a:solidFill>
                <a:srgbClr val="0D0D0D"/>
              </a:solidFill>
              <a:latin typeface="Calibri"/>
            </a:endParaRPr>
          </a:p>
        </p:txBody>
      </p:sp>
      <p:pic>
        <p:nvPicPr>
          <p:cNvPr id="124" name="Рисунок 1"/>
          <p:cNvPicPr/>
          <p:nvPr/>
        </p:nvPicPr>
        <p:blipFill>
          <a:blip r:embed="rId2"/>
          <a:stretch/>
        </p:blipFill>
        <p:spPr bwMode="auto">
          <a:xfrm>
            <a:off x="417600" y="2133720"/>
            <a:ext cx="3794040" cy="280512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3"/>
          <p:cNvPicPr/>
          <p:nvPr/>
        </p:nvPicPr>
        <p:blipFill>
          <a:blip r:embed="rId3"/>
          <a:stretch/>
        </p:blipFill>
        <p:spPr bwMode="auto">
          <a:xfrm>
            <a:off x="4826160" y="2133720"/>
            <a:ext cx="3886200" cy="280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 bwMode="auto">
          <a:xfrm>
            <a:off x="431640" y="620280"/>
            <a:ext cx="8280720" cy="97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Результат проекта</a:t>
            </a:r>
            <a:endParaRPr lang="en-US" sz="3200" b="1" strike="noStrike" spc="-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 bwMode="auto">
          <a:xfrm>
            <a:off x="431280" y="1592280"/>
            <a:ext cx="8496360" cy="4573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 lnSpcReduction="10000"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buFont typeface="Arial"/>
              <a:buChar char="•"/>
              <a:defRPr/>
            </a:pPr>
            <a:r>
              <a:rPr lang="ru-RU" sz="33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Ознакомлены </a:t>
            </a:r>
            <a:r>
              <a:rPr lang="ru-RU" sz="33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с особенностями русской народной </a:t>
            </a:r>
            <a:r>
              <a:rPr lang="ru-RU" sz="33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культуры  (форма</a:t>
            </a:r>
            <a:r>
              <a:rPr lang="ru-RU" sz="33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, цвет, узор);</a:t>
            </a:r>
            <a:endParaRPr lang="en-US" sz="3300" b="0" strike="noStrike" spc="-1" dirty="0">
              <a:solidFill>
                <a:srgbClr val="0D0D0D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buFont typeface="Arial"/>
              <a:buChar char="•"/>
              <a:defRPr/>
            </a:pPr>
            <a:r>
              <a:rPr lang="ru-RU" sz="33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Передают </a:t>
            </a:r>
            <a:r>
              <a:rPr lang="ru-RU" sz="33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элементы </a:t>
            </a:r>
            <a:r>
              <a:rPr lang="ru-RU" sz="3300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различных росписей;</a:t>
            </a:r>
            <a:endParaRPr lang="en-US" sz="3300" b="0" strike="noStrike" spc="-1" dirty="0" smtClean="0">
              <a:solidFill>
                <a:srgbClr val="0D0D0D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buFont typeface="Arial"/>
              <a:buChar char="•"/>
              <a:defRPr/>
            </a:pPr>
            <a:r>
              <a:rPr lang="ru-RU" sz="33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Расширен и активизирован словарный запас;</a:t>
            </a:r>
            <a:endParaRPr lang="en-US" sz="3300" b="0" strike="noStrike" spc="-1" dirty="0" smtClean="0">
              <a:solidFill>
                <a:srgbClr val="0D0D0D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buFont typeface="Arial"/>
              <a:buChar char="•"/>
              <a:defRPr/>
            </a:pPr>
            <a:r>
              <a:rPr lang="ru-RU" sz="33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Развит </a:t>
            </a:r>
            <a:r>
              <a:rPr lang="ru-RU" sz="33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интерес к проявлению творческих способностей..</a:t>
            </a:r>
            <a:endParaRPr lang="en-US" sz="3300" b="0" strike="noStrike" spc="-1" dirty="0">
              <a:solidFill>
                <a:srgbClr val="0D0D0D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buFont typeface="Arial"/>
              <a:buChar char="•"/>
              <a:defRPr/>
            </a:pPr>
            <a:r>
              <a:rPr lang="ru-RU" sz="33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Повышен интерес к изучению народной культуры России.</a:t>
            </a:r>
            <a:endParaRPr lang="en-US" sz="3300" b="0" strike="noStrike" spc="-1" dirty="0">
              <a:solidFill>
                <a:srgbClr val="0D0D0D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endParaRPr lang="en-US" sz="2400" b="0" strike="noStrike" spc="-1" dirty="0">
              <a:solidFill>
                <a:srgbClr val="0D0D0D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defRPr/>
            </a:pPr>
            <a:endParaRPr lang="en-US" sz="2400" b="0" strike="noStrike" spc="-1" dirty="0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78920" cy="90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28596" y="857232"/>
            <a:ext cx="8278920" cy="64851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БЛАГОДАРИМ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Яна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715172" cy="331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 bwMode="auto">
          <a:xfrm>
            <a:off x="431640" y="944640"/>
            <a:ext cx="8280720" cy="525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97"/>
              </a:spcBef>
              <a:defRPr/>
            </a:pPr>
            <a:r>
              <a:rPr lang="ru-RU" sz="2800" b="1" i="1" spc="-1" dirty="0" smtClean="0">
                <a:solidFill>
                  <a:srgbClr val="984807"/>
                </a:solidFill>
                <a:latin typeface="Times New Roman"/>
                <a:ea typeface="Times New Roman"/>
              </a:rPr>
              <a:t>Вид</a:t>
            </a:r>
            <a:r>
              <a:rPr lang="ru-RU" sz="2800" b="1" i="1" strike="noStrike" spc="-1" dirty="0" smtClean="0">
                <a:solidFill>
                  <a:srgbClr val="984807"/>
                </a:solidFill>
                <a:latin typeface="Times New Roman"/>
                <a:ea typeface="Times New Roman"/>
              </a:rPr>
              <a:t> проекта: </a:t>
            </a:r>
            <a:r>
              <a:rPr lang="ru-RU" sz="2800" b="0" i="1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познавательно-творческий.</a:t>
            </a:r>
          </a:p>
          <a:p>
            <a:pPr>
              <a:lnSpc>
                <a:spcPct val="100000"/>
              </a:lnSpc>
              <a:spcBef>
                <a:spcPts val="697"/>
              </a:spcBef>
              <a:defRPr/>
            </a:pPr>
            <a:endParaRPr lang="en-US" sz="2800" b="0" strike="noStrike" spc="-1" dirty="0">
              <a:solidFill>
                <a:srgbClr val="0D0D0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97"/>
              </a:spcBef>
              <a:defRPr/>
            </a:pPr>
            <a:r>
              <a:rPr lang="ru-RU" sz="2800" b="1" i="1" strike="noStrike" spc="-1" dirty="0">
                <a:solidFill>
                  <a:srgbClr val="984807"/>
                </a:solidFill>
                <a:latin typeface="Times New Roman"/>
                <a:ea typeface="Times New Roman"/>
              </a:rPr>
              <a:t>Участники: </a:t>
            </a:r>
            <a:r>
              <a:rPr lang="ru-RU" sz="2800" b="0" i="1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дети, воспитатели, родители воспитанников, специалисты.</a:t>
            </a:r>
          </a:p>
          <a:p>
            <a:pPr>
              <a:lnSpc>
                <a:spcPct val="100000"/>
              </a:lnSpc>
              <a:spcBef>
                <a:spcPts val="697"/>
              </a:spcBef>
              <a:defRPr/>
            </a:pPr>
            <a:endParaRPr lang="en-US" sz="2800" b="0" strike="noStrike" spc="-1" dirty="0">
              <a:solidFill>
                <a:srgbClr val="0D0D0D"/>
              </a:solidFill>
              <a:latin typeface="Calibri"/>
            </a:endParaRPr>
          </a:p>
          <a:p>
            <a:r>
              <a:rPr lang="ru-RU" sz="2800" b="1" i="1" strike="noStrike" spc="-1" dirty="0" smtClean="0">
                <a:solidFill>
                  <a:srgbClr val="984807"/>
                </a:solidFill>
                <a:latin typeface="Times New Roman"/>
                <a:ea typeface="Times New Roman"/>
              </a:rPr>
              <a:t>Продолжительность: </a:t>
            </a:r>
            <a:r>
              <a:rPr lang="ru-RU" sz="2800" i="1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январь-декабрь 2022год.</a:t>
            </a:r>
          </a:p>
          <a:p>
            <a:endParaRPr lang="ru-RU" sz="2800" i="1" strike="noStrike" spc="-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r>
              <a:rPr lang="ru-RU" sz="2800" b="1" i="1" strike="noStrike" spc="-1" dirty="0" smtClean="0">
                <a:solidFill>
                  <a:srgbClr val="984807"/>
                </a:solidFill>
                <a:latin typeface="Times New Roman"/>
                <a:ea typeface="Times New Roman"/>
              </a:rPr>
              <a:t>Интеграция образовательных областей:</a:t>
            </a:r>
            <a:endParaRPr lang="ru-RU" sz="2800" dirty="0" smtClean="0"/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изобразительная, игровая, музыкальная, творческая, театрализованная деятельность, знакомство с художественными произведениями.</a:t>
            </a:r>
          </a:p>
          <a:p>
            <a:pPr>
              <a:lnSpc>
                <a:spcPct val="100000"/>
              </a:lnSpc>
              <a:spcBef>
                <a:spcPts val="697"/>
              </a:spcBef>
              <a:defRPr/>
            </a:pPr>
            <a:endParaRPr lang="en-US" sz="2800" b="0" strike="noStrike" spc="-1" dirty="0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 bwMode="auto">
          <a:xfrm>
            <a:off x="431640" y="1571624"/>
            <a:ext cx="8280720" cy="4298156"/>
          </a:xfrm>
          <a:prstGeom prst="rect">
            <a:avLst/>
          </a:prstGeom>
          <a:noFill/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80000" lnSpcReduction="20000"/>
          </a:bodyPr>
          <a:lstStyle/>
          <a:p>
            <a:r>
              <a:rPr lang="ru-RU" sz="2800" b="0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 декабря 2021года Президент В.В.Путин подписал Указ «О проведении в Российской Федерации Года культурного наследия народов России».</a:t>
            </a:r>
          </a:p>
          <a:p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«Семейный опыт приобщения ребёнка к культурному наследию народа», а так же ответы детей на вопросы:- «Как жили русские люди? Как работали и как отдыхали? Какие они соблюдали традиции и обычаи? Чем украшали свой быт? Как одевались? В какие игры играли дети?» помогли понять, что необходимо развивать в детях интерес и уважение к народной культуре, к родному очагу, музыкальному фольклору, способность к общению - вот ведущая педагогическая идея. Чтобы воспитать в ребёнке гордость за свой народ, поддержать интерес к его истории и культуре, помочь хорошо знать и уважать свое прошлое, истоки своего народа и создан проект «Земля русская».</a:t>
            </a:r>
          </a:p>
          <a:p>
            <a:pPr>
              <a:lnSpc>
                <a:spcPct val="100000"/>
              </a:lnSpc>
              <a:spcBef>
                <a:spcPts val="697"/>
              </a:spcBef>
              <a:defRPr/>
            </a:pPr>
            <a:endParaRPr lang="en-US" sz="2800" b="0" strike="noStrike" spc="-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Shape 2"/>
          <p:cNvSpPr txBox="1"/>
          <p:nvPr/>
        </p:nvSpPr>
        <p:spPr bwMode="auto">
          <a:xfrm>
            <a:off x="610920" y="620280"/>
            <a:ext cx="8101080" cy="900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Актуальность</a:t>
            </a:r>
            <a:endParaRPr lang="en-US" sz="3200" b="1" strike="noStrike" spc="-1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 bwMode="auto">
          <a:xfrm>
            <a:off x="431640" y="3715920"/>
            <a:ext cx="8280720" cy="2125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spcBef>
                <a:spcPts val="697"/>
              </a:spcBef>
              <a:defRPr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Shape 2"/>
          <p:cNvSpPr txBox="1"/>
          <p:nvPr/>
        </p:nvSpPr>
        <p:spPr bwMode="auto">
          <a:xfrm>
            <a:off x="431640" y="765000"/>
            <a:ext cx="8461440" cy="152099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>
              <a:defRPr/>
            </a:pPr>
            <a:r>
              <a:rPr lang="ru-RU" sz="2800" b="1" i="1" spc="-1" dirty="0">
                <a:solidFill>
                  <a:srgbClr val="C00000"/>
                </a:solidFill>
                <a:latin typeface="Times New Roman"/>
                <a:ea typeface="Times New Roman"/>
              </a:rPr>
              <a:t>Цель: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и систематизация знаний ребёнка о культуре и традициях народов России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 bwMode="auto">
          <a:xfrm>
            <a:off x="250560" y="549000"/>
            <a:ext cx="8605800" cy="572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0000"/>
              </a:lnSpc>
              <a:spcBef>
                <a:spcPts val="697"/>
              </a:spcBef>
              <a:defRPr/>
            </a:pPr>
            <a:r>
              <a:rPr lang="ru-RU" sz="2800" b="1" i="1" strike="noStrike" spc="-1" dirty="0">
                <a:solidFill>
                  <a:srgbClr val="CC0000"/>
                </a:solidFill>
                <a:latin typeface="Times New Roman"/>
                <a:ea typeface="Times New Roman"/>
              </a:rPr>
              <a:t>Задачи проекта:</a:t>
            </a:r>
            <a:endParaRPr lang="en-US" sz="2800" b="0" strike="noStrike" spc="-1" dirty="0">
              <a:solidFill>
                <a:srgbClr val="0D0D0D"/>
              </a:solidFill>
              <a:latin typeface="Calibri"/>
            </a:endParaRPr>
          </a:p>
          <a:p>
            <a:r>
              <a:rPr lang="ru-RU" sz="2800" b="0" strike="noStrike" spc="-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 ребёнка с малыми жанрами фольклора народов России;</a:t>
            </a:r>
          </a:p>
          <a:p>
            <a:r>
              <a:rPr lang="ru-RU" sz="28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обогатить словарный запас через знакомство с предметами быта,                                                          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расширять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представления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 искусстве, традициях и обычаях народов России;</a:t>
            </a:r>
          </a:p>
          <a:p>
            <a:r>
              <a:rPr lang="ru-RU" sz="28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творческое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воображение и фантазию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ребёнка через  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театрализованную деятельность, игры с народной игрушкой;</a:t>
            </a:r>
          </a:p>
          <a:p>
            <a:r>
              <a:rPr lang="ru-RU" sz="28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закреплять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 народных промыслах России через творческую деятельность;</a:t>
            </a:r>
          </a:p>
          <a:p>
            <a:r>
              <a:rPr lang="ru-RU" sz="28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воспитывать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уважение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труду народных мастеров, чувство гордости за Россию;</a:t>
            </a:r>
          </a:p>
          <a:p>
            <a:r>
              <a:rPr lang="ru-RU" sz="28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чувство коллективизма, умение договариваться;</a:t>
            </a:r>
          </a:p>
          <a:p>
            <a:r>
              <a:rPr lang="ru-RU" sz="28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вовлечь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родителей в проектную деятельность по приобщению ребёнка к истокам народной культуры.</a:t>
            </a:r>
          </a:p>
          <a:p>
            <a:pPr algn="just">
              <a:lnSpc>
                <a:spcPct val="100000"/>
              </a:lnSpc>
              <a:spcBef>
                <a:spcPts val="499"/>
              </a:spcBef>
              <a:defRPr/>
            </a:pPr>
            <a:endParaRPr lang="en-US" sz="2000" b="0" strike="noStrike" spc="-1" dirty="0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 bwMode="auto">
          <a:xfrm>
            <a:off x="431640" y="549000"/>
            <a:ext cx="8280720" cy="755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i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Этапы реализации проекта:</a:t>
            </a:r>
            <a:endParaRPr lang="en-US" sz="2800" b="1" strike="noStrike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 bwMode="auto">
          <a:xfrm>
            <a:off x="216000" y="1125360"/>
            <a:ext cx="8928000" cy="57326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1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   1 этап </a:t>
            </a:r>
            <a:r>
              <a:rPr lang="ru-RU" sz="2400" b="0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- </a:t>
            </a:r>
            <a:r>
              <a:rPr lang="ru-RU" sz="2400" b="1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Подготовительный.</a:t>
            </a:r>
            <a:endParaRPr lang="en-US" sz="2400" b="0" u="sng" strike="noStrike" spc="-1" dirty="0">
              <a:solidFill>
                <a:srgbClr val="0D0D0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• </a:t>
            </a:r>
            <a:r>
              <a:rPr lang="ru-RU" sz="24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Обдумывание идеи проекта, сбор информации, материала для реализации идеи.</a:t>
            </a:r>
            <a:endParaRPr lang="en-US" sz="2400" b="0" strike="noStrike" spc="-1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0" strike="noStrike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400" b="0" strike="noStrike" spc="-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Подбор методической и художественной литературы по теме.</a:t>
            </a:r>
            <a:endParaRPr lang="en-US" sz="2400" b="0" strike="noStrike" spc="-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0" strike="noStrike" spc="-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Разработка мероприятий по теме проекта.</a:t>
            </a:r>
            <a:endParaRPr lang="en-US" sz="2400" b="0" strike="noStrike" spc="-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0" strike="noStrike" spc="-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Ознакомление детей и родителей с целями и задачами проекта.</a:t>
            </a:r>
            <a:endParaRPr lang="en-US" sz="2400" b="0" strike="noStrike" spc="-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1" i="1" u="sng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2 </a:t>
            </a:r>
            <a:r>
              <a:rPr lang="ru-RU" sz="2400" b="1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этап </a:t>
            </a:r>
            <a:r>
              <a:rPr lang="ru-RU" sz="2400" b="0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– </a:t>
            </a:r>
            <a:r>
              <a:rPr lang="ru-RU" sz="2400" b="1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Основной</a:t>
            </a:r>
            <a:r>
              <a:rPr lang="ru-RU" sz="2400" b="1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.  </a:t>
            </a:r>
            <a:r>
              <a:rPr lang="ru-RU" sz="2400" b="0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Реализация проекта</a:t>
            </a:r>
            <a:r>
              <a:rPr lang="ru-RU" sz="2400" b="0" i="1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sz="2400" b="1" i="1" u="sng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3 </a:t>
            </a:r>
            <a:r>
              <a:rPr lang="ru-RU" sz="2400" b="1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этап </a:t>
            </a:r>
            <a:r>
              <a:rPr lang="ru-RU" sz="2400" b="0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– </a:t>
            </a:r>
            <a:r>
              <a:rPr lang="ru-RU" sz="2400" b="1" i="1" u="sng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Заключительный.  </a:t>
            </a:r>
            <a:r>
              <a:rPr lang="ru-RU" sz="2400" b="0" i="1" strike="noStrike" spc="-1" dirty="0">
                <a:solidFill>
                  <a:srgbClr val="7030A0"/>
                </a:solidFill>
                <a:latin typeface="Times New Roman"/>
                <a:ea typeface="Times New Roman"/>
              </a:rPr>
              <a:t>Подведение итогов.</a:t>
            </a:r>
            <a:endParaRPr lang="en-US" sz="2400" b="0" strike="noStrike" spc="-1" dirty="0">
              <a:solidFill>
                <a:srgbClr val="0D0D0D"/>
              </a:solidFill>
              <a:latin typeface="Calibri"/>
            </a:endParaRPr>
          </a:p>
          <a:p>
            <a:r>
              <a:rPr lang="ru-RU" sz="24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•</a:t>
            </a:r>
            <a:r>
              <a:rPr lang="ru-RU" sz="2400" dirty="0" smtClean="0"/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обобщить знания ребёнка о культурном наследии своего народа: обычаях, традициях, народных промыслах, фольклоре;</a:t>
            </a:r>
          </a:p>
          <a:p>
            <a:r>
              <a:rPr lang="ru-RU" sz="2200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отметить творческие способности каждого ребёнка;</a:t>
            </a:r>
          </a:p>
          <a:p>
            <a:r>
              <a:rPr lang="ru-RU" sz="2200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распространить опыт работы по приобщению ребёнка к культурному наследию своего народа через сайт ДОУ «Презентация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 «Земля Русская».</a:t>
            </a:r>
          </a:p>
          <a:p>
            <a:pPr>
              <a:lnSpc>
                <a:spcPct val="100000"/>
              </a:lnSpc>
              <a:spcBef>
                <a:spcPts val="598"/>
              </a:spcBef>
              <a:defRPr/>
            </a:pPr>
            <a:r>
              <a:rPr lang="ru-RU" sz="2400" b="0" strike="noStrike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                                                              </a:t>
            </a:r>
            <a:endParaRPr lang="en-US" sz="2400" b="0" strike="noStrike" spc="-1" dirty="0">
              <a:solidFill>
                <a:srgbClr val="0D0D0D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defRPr/>
            </a:pPr>
            <a:endParaRPr lang="en-US" sz="2400" b="0" strike="noStrike" spc="-1" dirty="0">
              <a:solidFill>
                <a:srgbClr val="0D0D0D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 bwMode="auto">
          <a:xfrm>
            <a:off x="431640" y="620280"/>
            <a:ext cx="8212326" cy="16657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3200" b="1" dirty="0" smtClean="0"/>
              <a:t> </a:t>
            </a:r>
            <a:endParaRPr lang="en-US" sz="3200" b="1" strike="noStrike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 bwMode="auto">
          <a:xfrm>
            <a:off x="714348" y="1928802"/>
            <a:ext cx="7715304" cy="50006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defRPr/>
            </a:pPr>
            <a:endParaRPr lang="en-US" sz="2000" b="0" strike="noStrike" spc="-1" dirty="0">
              <a:solidFill>
                <a:srgbClr val="0D0D0D"/>
              </a:solidFill>
              <a:latin typeface="Calibri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5720" y="642918"/>
            <a:ext cx="850112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 в ходе реализации данного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формируется система знаний 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русско-народной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культуре и традициях;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формируется умение использовать русскую народную культуру в совместной и самостоятельной деятельности (подвижные, сюжетные игры, театрализованная деятельность);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развиваются познавательные, речевые способности детей в разных видах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учатся бережно относится 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становятся участниками воспитательного процесса;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pc="-1" dirty="0" smtClean="0">
                <a:solidFill>
                  <a:srgbClr val="7030A0"/>
                </a:solidFill>
                <a:latin typeface="Times New Roman"/>
                <a:ea typeface="Times New Roman"/>
              </a:rPr>
              <a:t>•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привлекаются к организации книжной выставки «Что за прелесть эти сказки»;</a:t>
            </a:r>
          </a:p>
          <a:p>
            <a:r>
              <a:rPr lang="ru-RU" spc="-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принимают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сборе экспонатов для мини – музея «Народная игрушка»;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выставке семейных работ «Ремесло тому даётся, кто весь делу отдаётся»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совместной деятельности укрепляются детско-родительские отношения.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 bwMode="auto">
          <a:xfrm>
            <a:off x="431640" y="620280"/>
            <a:ext cx="8212326" cy="16657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3200" b="1" dirty="0" smtClean="0"/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 совместной деятельности всех участников воспитательного процесса:</a:t>
            </a:r>
            <a:endParaRPr lang="ru-RU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US" sz="3200" b="1" strike="noStrike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 bwMode="auto">
          <a:xfrm>
            <a:off x="642910" y="1714488"/>
            <a:ext cx="7715304" cy="50006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defRPr/>
            </a:pPr>
            <a:endParaRPr lang="en-US" sz="2800" b="1" strike="noStrike" spc="-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 descr="C:\Users\Данил\Desktop\ПРОЕКТ год культуры\Проект ГОд культ\20220316_07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3929090" cy="2946818"/>
          </a:xfrm>
          <a:prstGeom prst="rect">
            <a:avLst/>
          </a:prstGeom>
          <a:noFill/>
        </p:spPr>
      </p:pic>
      <p:pic>
        <p:nvPicPr>
          <p:cNvPr id="43010" name="Picture 2" descr="C:\Users\Данил\Desktop\ПРОЕКТ год культуры\Проект ГОд культ\20220330_074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57158" y="1785926"/>
            <a:ext cx="8389762" cy="3807924"/>
          </a:xfrm>
        </p:spPr>
        <p:txBody>
          <a:bodyPr/>
          <a:lstStyle/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defRPr/>
            </a:pP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Выставки детского творчества </a:t>
            </a: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buClr>
                <a:srgbClr val="7030A0"/>
              </a:buClr>
              <a:buSzPct val="60000"/>
              <a:defRPr/>
            </a:pP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«Наши руки не знают скуки»</a:t>
            </a:r>
            <a:endParaRPr lang="en-US" sz="5400" b="1" spc="-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446</Words>
  <Application>R7-Office/7.0.1.62</Application>
  <DocSecurity>0</DocSecurity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Яна</cp:lastModifiedBy>
  <cp:revision>70</cp:revision>
  <dcterms:created xsi:type="dcterms:W3CDTF">2011-07-06T10:21:00Z</dcterms:created>
  <dcterms:modified xsi:type="dcterms:W3CDTF">2025-01-05T13:50:50Z</dcterms:modified>
  <dc:identifier/>
  <cp:contentStatus/>
  <dc:language>en-US</dc:language>
  <cp:version/>
</cp:coreProperties>
</file>